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omputer Says No" panose="020B0604020202020204" charset="0"/>
      <p:regular r:id="rId17"/>
    </p:embeddedFont>
    <p:embeddedFont>
      <p:font typeface="Poppins" panose="00000500000000000000" pitchFamily="2" charset="0"/>
      <p:regular r:id="rId18"/>
      <p:bold r:id="rId19"/>
      <p:italic r:id="rId20"/>
      <p:boldItalic r:id="rId21"/>
    </p:embeddedFont>
    <p:embeddedFont>
      <p:font typeface="Poppins Bold" panose="00000800000000000000" charset="0"/>
      <p:regular r:id="rId22"/>
    </p:embeddedFont>
    <p:embeddedFont>
      <p:font typeface="Poppins Light" panose="00000400000000000000" pitchFamily="2" charset="0"/>
      <p:regular r:id="rId23"/>
      <p: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0" d="100"/>
          <a:sy n="30" d="100"/>
        </p:scale>
        <p:origin x="1460" y="4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lando Antonio Mora De León" userId="9e11a90b21bfe161" providerId="LiveId" clId="{A10D1887-B918-48DF-91CE-7CF077286546}"/>
    <pc:docChg chg="modSld">
      <pc:chgData name="Rolando Antonio Mora De León" userId="9e11a90b21bfe161" providerId="LiveId" clId="{A10D1887-B918-48DF-91CE-7CF077286546}" dt="2025-07-24T00:29:42.142" v="32" actId="2711"/>
      <pc:docMkLst>
        <pc:docMk/>
      </pc:docMkLst>
      <pc:sldChg chg="modSp mod">
        <pc:chgData name="Rolando Antonio Mora De León" userId="9e11a90b21bfe161" providerId="LiveId" clId="{A10D1887-B918-48DF-91CE-7CF077286546}" dt="2025-07-23T23:28:48.924" v="1" actId="207"/>
        <pc:sldMkLst>
          <pc:docMk/>
          <pc:sldMk cId="0" sldId="256"/>
        </pc:sldMkLst>
        <pc:spChg chg="mod">
          <ac:chgData name="Rolando Antonio Mora De León" userId="9e11a90b21bfe161" providerId="LiveId" clId="{A10D1887-B918-48DF-91CE-7CF077286546}" dt="2025-07-23T23:28:48.924" v="1" actId="207"/>
          <ac:spMkLst>
            <pc:docMk/>
            <pc:sldMk cId="0" sldId="256"/>
            <ac:spMk id="6" creationId="{00000000-0000-0000-0000-000000000000}"/>
          </ac:spMkLst>
        </pc:spChg>
        <pc:spChg chg="mod">
          <ac:chgData name="Rolando Antonio Mora De León" userId="9e11a90b21bfe161" providerId="LiveId" clId="{A10D1887-B918-48DF-91CE-7CF077286546}" dt="2025-07-23T23:28:45.646" v="0" actId="207"/>
          <ac:spMkLst>
            <pc:docMk/>
            <pc:sldMk cId="0" sldId="256"/>
            <ac:spMk id="10" creationId="{00000000-0000-0000-0000-000000000000}"/>
          </ac:spMkLst>
        </pc:spChg>
      </pc:sldChg>
      <pc:sldChg chg="modSp mod">
        <pc:chgData name="Rolando Antonio Mora De León" userId="9e11a90b21bfe161" providerId="LiveId" clId="{A10D1887-B918-48DF-91CE-7CF077286546}" dt="2025-07-24T00:29:42.142" v="32" actId="2711"/>
        <pc:sldMkLst>
          <pc:docMk/>
          <pc:sldMk cId="0" sldId="257"/>
        </pc:sldMkLst>
        <pc:spChg chg="mod">
          <ac:chgData name="Rolando Antonio Mora De León" userId="9e11a90b21bfe161" providerId="LiveId" clId="{A10D1887-B918-48DF-91CE-7CF077286546}" dt="2025-07-23T23:28:52.629" v="2" actId="207"/>
          <ac:spMkLst>
            <pc:docMk/>
            <pc:sldMk cId="0" sldId="257"/>
            <ac:spMk id="3" creationId="{00000000-0000-0000-0000-000000000000}"/>
          </ac:spMkLst>
        </pc:spChg>
        <pc:spChg chg="mod">
          <ac:chgData name="Rolando Antonio Mora De León" userId="9e11a90b21bfe161" providerId="LiveId" clId="{A10D1887-B918-48DF-91CE-7CF077286546}" dt="2025-07-24T00:29:42.142" v="32" actId="2711"/>
          <ac:spMkLst>
            <pc:docMk/>
            <pc:sldMk cId="0" sldId="257"/>
            <ac:spMk id="4" creationId="{00000000-0000-0000-0000-000000000000}"/>
          </ac:spMkLst>
        </pc:spChg>
        <pc:spChg chg="mod">
          <ac:chgData name="Rolando Antonio Mora De León" userId="9e11a90b21bfe161" providerId="LiveId" clId="{A10D1887-B918-48DF-91CE-7CF077286546}" dt="2025-07-23T23:28:59.671" v="3" actId="113"/>
          <ac:spMkLst>
            <pc:docMk/>
            <pc:sldMk cId="0" sldId="257"/>
            <ac:spMk id="7" creationId="{00000000-0000-0000-0000-000000000000}"/>
          </ac:spMkLst>
        </pc:spChg>
      </pc:sldChg>
      <pc:sldChg chg="delSp modSp mod">
        <pc:chgData name="Rolando Antonio Mora De León" userId="9e11a90b21bfe161" providerId="LiveId" clId="{A10D1887-B918-48DF-91CE-7CF077286546}" dt="2025-07-24T00:29:06.836" v="31" actId="1076"/>
        <pc:sldMkLst>
          <pc:docMk/>
          <pc:sldMk cId="0" sldId="258"/>
        </pc:sldMkLst>
        <pc:spChg chg="mod topLvl">
          <ac:chgData name="Rolando Antonio Mora De León" userId="9e11a90b21bfe161" providerId="LiveId" clId="{A10D1887-B918-48DF-91CE-7CF077286546}" dt="2025-07-24T00:28:59.801" v="30" actId="165"/>
          <ac:spMkLst>
            <pc:docMk/>
            <pc:sldMk cId="0" sldId="258"/>
            <ac:spMk id="4" creationId="{00000000-0000-0000-0000-000000000000}"/>
          </ac:spMkLst>
        </pc:spChg>
        <pc:spChg chg="mod topLvl">
          <ac:chgData name="Rolando Antonio Mora De León" userId="9e11a90b21bfe161" providerId="LiveId" clId="{A10D1887-B918-48DF-91CE-7CF077286546}" dt="2025-07-24T00:29:06.836" v="31" actId="1076"/>
          <ac:spMkLst>
            <pc:docMk/>
            <pc:sldMk cId="0" sldId="258"/>
            <ac:spMk id="5" creationId="{00000000-0000-0000-0000-000000000000}"/>
          </ac:spMkLst>
        </pc:spChg>
        <pc:spChg chg="mod">
          <ac:chgData name="Rolando Antonio Mora De León" userId="9e11a90b21bfe161" providerId="LiveId" clId="{A10D1887-B918-48DF-91CE-7CF077286546}" dt="2025-07-23T23:29:03.636" v="4" actId="207"/>
          <ac:spMkLst>
            <pc:docMk/>
            <pc:sldMk cId="0" sldId="258"/>
            <ac:spMk id="7" creationId="{00000000-0000-0000-0000-000000000000}"/>
          </ac:spMkLst>
        </pc:spChg>
        <pc:grpChg chg="del mod">
          <ac:chgData name="Rolando Antonio Mora De León" userId="9e11a90b21bfe161" providerId="LiveId" clId="{A10D1887-B918-48DF-91CE-7CF077286546}" dt="2025-07-24T00:28:59.801" v="30" actId="165"/>
          <ac:grpSpMkLst>
            <pc:docMk/>
            <pc:sldMk cId="0" sldId="258"/>
            <ac:grpSpMk id="3" creationId="{00000000-0000-0000-0000-000000000000}"/>
          </ac:grpSpMkLst>
        </pc:grpChg>
      </pc:sldChg>
      <pc:sldChg chg="modSp mod">
        <pc:chgData name="Rolando Antonio Mora De León" userId="9e11a90b21bfe161" providerId="LiveId" clId="{A10D1887-B918-48DF-91CE-7CF077286546}" dt="2025-07-23T23:29:17.678" v="17" actId="20577"/>
        <pc:sldMkLst>
          <pc:docMk/>
          <pc:sldMk cId="0" sldId="259"/>
        </pc:sldMkLst>
        <pc:spChg chg="mod">
          <ac:chgData name="Rolando Antonio Mora De León" userId="9e11a90b21bfe161" providerId="LiveId" clId="{A10D1887-B918-48DF-91CE-7CF077286546}" dt="2025-07-23T23:29:17.678" v="17" actId="20577"/>
          <ac:spMkLst>
            <pc:docMk/>
            <pc:sldMk cId="0" sldId="259"/>
            <ac:spMk id="8" creationId="{00000000-0000-0000-0000-000000000000}"/>
          </ac:spMkLst>
        </pc:spChg>
      </pc:sldChg>
      <pc:sldChg chg="modSp mod">
        <pc:chgData name="Rolando Antonio Mora De León" userId="9e11a90b21bfe161" providerId="LiveId" clId="{A10D1887-B918-48DF-91CE-7CF077286546}" dt="2025-07-23T23:29:23.394" v="18" actId="207"/>
        <pc:sldMkLst>
          <pc:docMk/>
          <pc:sldMk cId="0" sldId="260"/>
        </pc:sldMkLst>
        <pc:spChg chg="mod">
          <ac:chgData name="Rolando Antonio Mora De León" userId="9e11a90b21bfe161" providerId="LiveId" clId="{A10D1887-B918-48DF-91CE-7CF077286546}" dt="2025-07-23T23:29:23.394" v="18" actId="207"/>
          <ac:spMkLst>
            <pc:docMk/>
            <pc:sldMk cId="0" sldId="260"/>
            <ac:spMk id="5" creationId="{00000000-0000-0000-0000-000000000000}"/>
          </ac:spMkLst>
        </pc:spChg>
      </pc:sldChg>
      <pc:sldChg chg="modSp mod">
        <pc:chgData name="Rolando Antonio Mora De León" userId="9e11a90b21bfe161" providerId="LiveId" clId="{A10D1887-B918-48DF-91CE-7CF077286546}" dt="2025-07-23T23:29:27.940" v="19" actId="207"/>
        <pc:sldMkLst>
          <pc:docMk/>
          <pc:sldMk cId="0" sldId="261"/>
        </pc:sldMkLst>
        <pc:spChg chg="mod">
          <ac:chgData name="Rolando Antonio Mora De León" userId="9e11a90b21bfe161" providerId="LiveId" clId="{A10D1887-B918-48DF-91CE-7CF077286546}" dt="2025-07-23T23:29:27.940" v="19" actId="207"/>
          <ac:spMkLst>
            <pc:docMk/>
            <pc:sldMk cId="0" sldId="261"/>
            <ac:spMk id="5" creationId="{00000000-0000-0000-0000-000000000000}"/>
          </ac:spMkLst>
        </pc:spChg>
      </pc:sldChg>
      <pc:sldChg chg="modSp mod">
        <pc:chgData name="Rolando Antonio Mora De León" userId="9e11a90b21bfe161" providerId="LiveId" clId="{A10D1887-B918-48DF-91CE-7CF077286546}" dt="2025-07-23T23:29:37.815" v="22" actId="1076"/>
        <pc:sldMkLst>
          <pc:docMk/>
          <pc:sldMk cId="0" sldId="262"/>
        </pc:sldMkLst>
        <pc:spChg chg="mod">
          <ac:chgData name="Rolando Antonio Mora De León" userId="9e11a90b21bfe161" providerId="LiveId" clId="{A10D1887-B918-48DF-91CE-7CF077286546}" dt="2025-07-23T23:29:32.055" v="20" actId="207"/>
          <ac:spMkLst>
            <pc:docMk/>
            <pc:sldMk cId="0" sldId="262"/>
            <ac:spMk id="6" creationId="{00000000-0000-0000-0000-000000000000}"/>
          </ac:spMkLst>
        </pc:spChg>
        <pc:spChg chg="mod">
          <ac:chgData name="Rolando Antonio Mora De León" userId="9e11a90b21bfe161" providerId="LiveId" clId="{A10D1887-B918-48DF-91CE-7CF077286546}" dt="2025-07-23T23:29:35.505" v="21" actId="1076"/>
          <ac:spMkLst>
            <pc:docMk/>
            <pc:sldMk cId="0" sldId="262"/>
            <ac:spMk id="11" creationId="{00000000-0000-0000-0000-000000000000}"/>
          </ac:spMkLst>
        </pc:spChg>
        <pc:spChg chg="mod">
          <ac:chgData name="Rolando Antonio Mora De León" userId="9e11a90b21bfe161" providerId="LiveId" clId="{A10D1887-B918-48DF-91CE-7CF077286546}" dt="2025-07-23T23:29:37.815" v="22" actId="1076"/>
          <ac:spMkLst>
            <pc:docMk/>
            <pc:sldMk cId="0" sldId="262"/>
            <ac:spMk id="13" creationId="{00000000-0000-0000-0000-000000000000}"/>
          </ac:spMkLst>
        </pc:spChg>
      </pc:sldChg>
      <pc:sldChg chg="modSp mod">
        <pc:chgData name="Rolando Antonio Mora De León" userId="9e11a90b21bfe161" providerId="LiveId" clId="{A10D1887-B918-48DF-91CE-7CF077286546}" dt="2025-07-23T23:29:53.326" v="25" actId="1076"/>
        <pc:sldMkLst>
          <pc:docMk/>
          <pc:sldMk cId="0" sldId="263"/>
        </pc:sldMkLst>
        <pc:spChg chg="mod">
          <ac:chgData name="Rolando Antonio Mora De León" userId="9e11a90b21bfe161" providerId="LiveId" clId="{A10D1887-B918-48DF-91CE-7CF077286546}" dt="2025-07-23T23:29:43.239" v="23" actId="207"/>
          <ac:spMkLst>
            <pc:docMk/>
            <pc:sldMk cId="0" sldId="263"/>
            <ac:spMk id="6" creationId="{00000000-0000-0000-0000-000000000000}"/>
          </ac:spMkLst>
        </pc:spChg>
        <pc:spChg chg="mod">
          <ac:chgData name="Rolando Antonio Mora De León" userId="9e11a90b21bfe161" providerId="LiveId" clId="{A10D1887-B918-48DF-91CE-7CF077286546}" dt="2025-07-23T23:29:50.956" v="24" actId="1076"/>
          <ac:spMkLst>
            <pc:docMk/>
            <pc:sldMk cId="0" sldId="263"/>
            <ac:spMk id="11" creationId="{00000000-0000-0000-0000-000000000000}"/>
          </ac:spMkLst>
        </pc:spChg>
        <pc:spChg chg="mod">
          <ac:chgData name="Rolando Antonio Mora De León" userId="9e11a90b21bfe161" providerId="LiveId" clId="{A10D1887-B918-48DF-91CE-7CF077286546}" dt="2025-07-23T23:29:53.326" v="25" actId="1076"/>
          <ac:spMkLst>
            <pc:docMk/>
            <pc:sldMk cId="0" sldId="263"/>
            <ac:spMk id="13" creationId="{00000000-0000-0000-0000-000000000000}"/>
          </ac:spMkLst>
        </pc:spChg>
      </pc:sldChg>
      <pc:sldChg chg="modSp mod">
        <pc:chgData name="Rolando Antonio Mora De León" userId="9e11a90b21bfe161" providerId="LiveId" clId="{A10D1887-B918-48DF-91CE-7CF077286546}" dt="2025-07-23T23:29:58.274" v="26" actId="207"/>
        <pc:sldMkLst>
          <pc:docMk/>
          <pc:sldMk cId="0" sldId="264"/>
        </pc:sldMkLst>
        <pc:spChg chg="mod">
          <ac:chgData name="Rolando Antonio Mora De León" userId="9e11a90b21bfe161" providerId="LiveId" clId="{A10D1887-B918-48DF-91CE-7CF077286546}" dt="2025-07-23T23:29:58.274" v="26" actId="207"/>
          <ac:spMkLst>
            <pc:docMk/>
            <pc:sldMk cId="0" sldId="264"/>
            <ac:spMk id="7" creationId="{00000000-0000-0000-0000-000000000000}"/>
          </ac:spMkLst>
        </pc:spChg>
      </pc:sldChg>
      <pc:sldChg chg="modSp mod">
        <pc:chgData name="Rolando Antonio Mora De León" userId="9e11a90b21bfe161" providerId="LiveId" clId="{A10D1887-B918-48DF-91CE-7CF077286546}" dt="2025-07-23T23:30:01.806" v="27" actId="207"/>
        <pc:sldMkLst>
          <pc:docMk/>
          <pc:sldMk cId="0" sldId="265"/>
        </pc:sldMkLst>
        <pc:spChg chg="mod">
          <ac:chgData name="Rolando Antonio Mora De León" userId="9e11a90b21bfe161" providerId="LiveId" clId="{A10D1887-B918-48DF-91CE-7CF077286546}" dt="2025-07-23T23:30:01.806" v="27" actId="207"/>
          <ac:spMkLst>
            <pc:docMk/>
            <pc:sldMk cId="0" sldId="265"/>
            <ac:spMk id="12" creationId="{00000000-0000-0000-0000-000000000000}"/>
          </ac:spMkLst>
        </pc:spChg>
      </pc:sldChg>
      <pc:sldChg chg="modSp mod">
        <pc:chgData name="Rolando Antonio Mora De León" userId="9e11a90b21bfe161" providerId="LiveId" clId="{A10D1887-B918-48DF-91CE-7CF077286546}" dt="2025-07-23T23:30:06.013" v="28" actId="207"/>
        <pc:sldMkLst>
          <pc:docMk/>
          <pc:sldMk cId="0" sldId="266"/>
        </pc:sldMkLst>
        <pc:spChg chg="mod">
          <ac:chgData name="Rolando Antonio Mora De León" userId="9e11a90b21bfe161" providerId="LiveId" clId="{A10D1887-B918-48DF-91CE-7CF077286546}" dt="2025-07-23T23:30:06.013" v="28" actId="207"/>
          <ac:spMkLst>
            <pc:docMk/>
            <pc:sldMk cId="0" sldId="266"/>
            <ac:spMk id="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5.sv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26.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3263317" y="4840468"/>
            <a:ext cx="4581370" cy="2526152"/>
          </a:xfrm>
          <a:prstGeom prst="rect">
            <a:avLst/>
          </a:prstGeom>
        </p:spPr>
        <p:txBody>
          <a:bodyPr lIns="0" tIns="0" rIns="0" bIns="0" rtlCol="0" anchor="t">
            <a:spAutoFit/>
          </a:bodyPr>
          <a:lstStyle/>
          <a:p>
            <a:pPr algn="ctr">
              <a:lnSpc>
                <a:spcPts val="2513"/>
              </a:lnSpc>
            </a:pPr>
            <a:r>
              <a:rPr lang="en-US" sz="1795" b="1" dirty="0" err="1">
                <a:solidFill>
                  <a:schemeClr val="bg1"/>
                </a:solidFill>
                <a:latin typeface="Poppins Bold"/>
                <a:ea typeface="Poppins Bold"/>
                <a:cs typeface="Poppins Bold"/>
                <a:sym typeface="Poppins Bold"/>
              </a:rPr>
              <a:t>Profesor</a:t>
            </a:r>
            <a:r>
              <a:rPr lang="en-US" sz="1795" b="1" dirty="0">
                <a:solidFill>
                  <a:schemeClr val="bg1"/>
                </a:solidFill>
                <a:latin typeface="Poppins Bold"/>
                <a:ea typeface="Poppins Bold"/>
                <a:cs typeface="Poppins Bold"/>
                <a:sym typeface="Poppins Bold"/>
              </a:rPr>
              <a:t>: </a:t>
            </a:r>
          </a:p>
          <a:p>
            <a:pPr algn="ctr">
              <a:lnSpc>
                <a:spcPts val="2513"/>
              </a:lnSpc>
            </a:pPr>
            <a:r>
              <a:rPr lang="en-US" sz="1795" dirty="0">
                <a:solidFill>
                  <a:schemeClr val="bg1"/>
                </a:solidFill>
                <a:latin typeface="Poppins Light"/>
                <a:ea typeface="Poppins Light"/>
                <a:cs typeface="Poppins Light"/>
                <a:sym typeface="Poppins Light"/>
              </a:rPr>
              <a:t>Juan Marcos Castillo, PhD </a:t>
            </a:r>
          </a:p>
          <a:p>
            <a:pPr algn="ctr">
              <a:lnSpc>
                <a:spcPts val="2513"/>
              </a:lnSpc>
            </a:pPr>
            <a:r>
              <a:rPr lang="en-US" sz="1795" dirty="0">
                <a:solidFill>
                  <a:schemeClr val="bg1"/>
                </a:solidFill>
                <a:latin typeface="Poppins Light"/>
                <a:ea typeface="Poppins Light"/>
                <a:cs typeface="Poppins Light"/>
                <a:sym typeface="Poppins Light"/>
              </a:rPr>
              <a:t> </a:t>
            </a:r>
          </a:p>
          <a:p>
            <a:pPr algn="ctr">
              <a:lnSpc>
                <a:spcPts val="2513"/>
              </a:lnSpc>
            </a:pPr>
            <a:r>
              <a:rPr lang="en-US" sz="1795" b="1" dirty="0" err="1">
                <a:solidFill>
                  <a:schemeClr val="bg1"/>
                </a:solidFill>
                <a:latin typeface="Poppins Bold"/>
                <a:ea typeface="Poppins Bold"/>
                <a:cs typeface="Poppins Bold"/>
                <a:sym typeface="Poppins Bold"/>
              </a:rPr>
              <a:t>Maestrando</a:t>
            </a:r>
            <a:r>
              <a:rPr lang="en-US" sz="1795" b="1" dirty="0">
                <a:solidFill>
                  <a:schemeClr val="bg1"/>
                </a:solidFill>
                <a:latin typeface="Poppins Bold"/>
                <a:ea typeface="Poppins Bold"/>
                <a:cs typeface="Poppins Bold"/>
                <a:sym typeface="Poppins Bold"/>
              </a:rPr>
              <a:t>: </a:t>
            </a:r>
          </a:p>
          <a:p>
            <a:pPr algn="ctr">
              <a:lnSpc>
                <a:spcPts val="2513"/>
              </a:lnSpc>
            </a:pPr>
            <a:r>
              <a:rPr lang="en-US" sz="1795" dirty="0">
                <a:solidFill>
                  <a:schemeClr val="bg1"/>
                </a:solidFill>
                <a:latin typeface="Poppins Light"/>
                <a:ea typeface="Poppins Light"/>
                <a:cs typeface="Poppins Light"/>
                <a:sym typeface="Poppins Light"/>
              </a:rPr>
              <a:t>Rolando Antonio Mora De León </a:t>
            </a:r>
          </a:p>
          <a:p>
            <a:pPr algn="ctr">
              <a:lnSpc>
                <a:spcPts val="2513"/>
              </a:lnSpc>
            </a:pPr>
            <a:r>
              <a:rPr lang="en-US" sz="1795" dirty="0">
                <a:solidFill>
                  <a:schemeClr val="bg1"/>
                </a:solidFill>
                <a:latin typeface="Poppins Light"/>
                <a:ea typeface="Poppins Light"/>
                <a:cs typeface="Poppins Light"/>
                <a:sym typeface="Poppins Light"/>
              </a:rPr>
              <a:t>9-756-1619</a:t>
            </a:r>
          </a:p>
          <a:p>
            <a:pPr algn="ctr">
              <a:lnSpc>
                <a:spcPts val="2513"/>
              </a:lnSpc>
            </a:pPr>
            <a:endParaRPr lang="en-US" sz="1795" dirty="0">
              <a:solidFill>
                <a:schemeClr val="bg1"/>
              </a:solidFill>
              <a:latin typeface="Poppins Light"/>
              <a:ea typeface="Poppins Light"/>
              <a:cs typeface="Poppins Light"/>
              <a:sym typeface="Poppins Light"/>
            </a:endParaRPr>
          </a:p>
          <a:p>
            <a:pPr algn="ctr">
              <a:lnSpc>
                <a:spcPts val="2513"/>
              </a:lnSpc>
            </a:pPr>
            <a:r>
              <a:rPr lang="en-US" sz="1795" dirty="0">
                <a:solidFill>
                  <a:schemeClr val="bg1"/>
                </a:solidFill>
                <a:latin typeface="Poppins Light"/>
                <a:ea typeface="Poppins Light"/>
                <a:cs typeface="Poppins Light"/>
                <a:sym typeface="Poppins Light"/>
              </a:rPr>
              <a:t>2025</a:t>
            </a:r>
          </a:p>
        </p:txBody>
      </p:sp>
      <p:sp>
        <p:nvSpPr>
          <p:cNvPr id="7" name="Freeform 7"/>
          <p:cNvSpPr/>
          <p:nvPr/>
        </p:nvSpPr>
        <p:spPr>
          <a:xfrm>
            <a:off x="-391635" y="1333816"/>
            <a:ext cx="2618997" cy="1143839"/>
          </a:xfrm>
          <a:custGeom>
            <a:avLst/>
            <a:gdLst/>
            <a:ahLst/>
            <a:cxnLst/>
            <a:rect l="l" t="t" r="r" b="b"/>
            <a:pathLst>
              <a:path w="2618997" h="1143839">
                <a:moveTo>
                  <a:pt x="0" y="0"/>
                </a:moveTo>
                <a:lnTo>
                  <a:pt x="2618997" y="0"/>
                </a:lnTo>
                <a:lnTo>
                  <a:pt x="2618997" y="1143839"/>
                </a:lnTo>
                <a:lnTo>
                  <a:pt x="0" y="114383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2802079" y="1983630"/>
            <a:ext cx="5503845" cy="1711951"/>
          </a:xfrm>
          <a:prstGeom prst="rect">
            <a:avLst/>
          </a:prstGeom>
        </p:spPr>
        <p:txBody>
          <a:bodyPr lIns="0" tIns="0" rIns="0" bIns="0" rtlCol="0" anchor="t">
            <a:spAutoFit/>
          </a:bodyPr>
          <a:lstStyle/>
          <a:p>
            <a:pPr algn="ctr">
              <a:lnSpc>
                <a:spcPts val="11545"/>
              </a:lnSpc>
            </a:pPr>
            <a:r>
              <a:rPr lang="en-US" sz="16034">
                <a:solidFill>
                  <a:srgbClr val="6866E1"/>
                </a:solidFill>
                <a:latin typeface="Computer Says No"/>
                <a:ea typeface="Computer Says No"/>
                <a:cs typeface="Computer Says No"/>
                <a:sym typeface="Computer Says No"/>
              </a:rPr>
              <a:t>PROYECTO</a:t>
            </a:r>
          </a:p>
        </p:txBody>
      </p:sp>
      <p:sp>
        <p:nvSpPr>
          <p:cNvPr id="10" name="TextBox 10"/>
          <p:cNvSpPr txBox="1"/>
          <p:nvPr/>
        </p:nvSpPr>
        <p:spPr>
          <a:xfrm>
            <a:off x="917864" y="3492061"/>
            <a:ext cx="9272276" cy="820738"/>
          </a:xfrm>
          <a:prstGeom prst="rect">
            <a:avLst/>
          </a:prstGeom>
        </p:spPr>
        <p:txBody>
          <a:bodyPr lIns="0" tIns="0" rIns="0" bIns="0" rtlCol="0" anchor="t">
            <a:spAutoFit/>
          </a:bodyPr>
          <a:lstStyle/>
          <a:p>
            <a:pPr algn="ctr">
              <a:lnSpc>
                <a:spcPts val="3231"/>
              </a:lnSpc>
            </a:pPr>
            <a:r>
              <a:rPr lang="en-US" sz="4488" dirty="0">
                <a:solidFill>
                  <a:schemeClr val="bg1"/>
                </a:solidFill>
                <a:latin typeface="Computer Says No"/>
                <a:ea typeface="Computer Says No"/>
                <a:cs typeface="Computer Says No"/>
                <a:sym typeface="Computer Says No"/>
              </a:rPr>
              <a:t>PREDICCIÓN DEL RENDIMIENTO ACADÉMICO DE ESTUDIANTES DE EDUCACIÓN SUPERIOR MEDIANTE ANÁLISIS DE DATOS </a:t>
            </a:r>
          </a:p>
        </p:txBody>
      </p:sp>
      <p:sp>
        <p:nvSpPr>
          <p:cNvPr id="11" name="Freeform 11"/>
          <p:cNvSpPr/>
          <p:nvPr/>
        </p:nvSpPr>
        <p:spPr>
          <a:xfrm flipH="1">
            <a:off x="9331156" y="1563451"/>
            <a:ext cx="7573219" cy="8296504"/>
          </a:xfrm>
          <a:custGeom>
            <a:avLst/>
            <a:gdLst/>
            <a:ahLst/>
            <a:cxnLst/>
            <a:rect l="l" t="t" r="r" b="b"/>
            <a:pathLst>
              <a:path w="7573219" h="8296504">
                <a:moveTo>
                  <a:pt x="7573219" y="0"/>
                </a:moveTo>
                <a:lnTo>
                  <a:pt x="0" y="0"/>
                </a:lnTo>
                <a:lnTo>
                  <a:pt x="0" y="8296504"/>
                </a:lnTo>
                <a:lnTo>
                  <a:pt x="7573219" y="8296504"/>
                </a:lnTo>
                <a:lnTo>
                  <a:pt x="7573219"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sp>
      <p:sp>
        <p:nvSpPr>
          <p:cNvPr id="12" name="TextBox 12"/>
          <p:cNvSpPr txBox="1"/>
          <p:nvPr/>
        </p:nvSpPr>
        <p:spPr>
          <a:xfrm>
            <a:off x="3453825" y="797778"/>
            <a:ext cx="12057215" cy="1667123"/>
          </a:xfrm>
          <a:prstGeom prst="rect">
            <a:avLst/>
          </a:prstGeom>
        </p:spPr>
        <p:txBody>
          <a:bodyPr lIns="0" tIns="0" rIns="0" bIns="0" rtlCol="0" anchor="t">
            <a:spAutoFit/>
          </a:bodyPr>
          <a:lstStyle/>
          <a:p>
            <a:pPr marL="0" lvl="0" indent="0" algn="ctr">
              <a:lnSpc>
                <a:spcPts val="6504"/>
              </a:lnSpc>
              <a:spcBef>
                <a:spcPct val="0"/>
              </a:spcBef>
            </a:pPr>
            <a:r>
              <a:rPr lang="en-US" sz="9033" dirty="0">
                <a:solidFill>
                  <a:schemeClr val="bg1"/>
                </a:solidFill>
                <a:latin typeface="Computer Says No"/>
                <a:ea typeface="Computer Says No"/>
                <a:cs typeface="Computer Says No"/>
                <a:sym typeface="Computer Says No"/>
              </a:rPr>
              <a:t>¿QUÉ DESCUBRÍ DE MÍ MISMO EN EL PROCESO?</a:t>
            </a:r>
          </a:p>
        </p:txBody>
      </p:sp>
      <p:sp>
        <p:nvSpPr>
          <p:cNvPr id="13" name="TextBox 13"/>
          <p:cNvSpPr txBox="1"/>
          <p:nvPr/>
        </p:nvSpPr>
        <p:spPr>
          <a:xfrm>
            <a:off x="3059776" y="5574142"/>
            <a:ext cx="3037045" cy="2845753"/>
          </a:xfrm>
          <a:prstGeom prst="rect">
            <a:avLst/>
          </a:prstGeom>
        </p:spPr>
        <p:txBody>
          <a:bodyPr lIns="0" tIns="0" rIns="0" bIns="0" rtlCol="0" anchor="t">
            <a:spAutoFit/>
          </a:bodyPr>
          <a:lstStyle/>
          <a:p>
            <a:pPr algn="ctr">
              <a:lnSpc>
                <a:spcPts val="3249"/>
              </a:lnSpc>
            </a:pPr>
            <a:r>
              <a:rPr lang="en-US" sz="2005">
                <a:solidFill>
                  <a:srgbClr val="FFFFFF"/>
                </a:solidFill>
                <a:latin typeface="Poppins Light"/>
                <a:ea typeface="Poppins Light"/>
                <a:cs typeface="Poppins Light"/>
                <a:sym typeface="Poppins Light"/>
              </a:rPr>
              <a:t>Descubrí mi capacidad para integrar dos campos distintos – la educación y la analítica de datos – y crear algo significativo a partir de esa combinación.</a:t>
            </a:r>
          </a:p>
        </p:txBody>
      </p:sp>
      <p:sp>
        <p:nvSpPr>
          <p:cNvPr id="14" name="TextBox 14"/>
          <p:cNvSpPr txBox="1"/>
          <p:nvPr/>
        </p:nvSpPr>
        <p:spPr>
          <a:xfrm>
            <a:off x="7963910" y="5574142"/>
            <a:ext cx="3037045" cy="2845753"/>
          </a:xfrm>
          <a:prstGeom prst="rect">
            <a:avLst/>
          </a:prstGeom>
        </p:spPr>
        <p:txBody>
          <a:bodyPr lIns="0" tIns="0" rIns="0" bIns="0" rtlCol="0" anchor="t">
            <a:spAutoFit/>
          </a:bodyPr>
          <a:lstStyle/>
          <a:p>
            <a:pPr algn="ctr">
              <a:lnSpc>
                <a:spcPts val="3249"/>
              </a:lnSpc>
            </a:pPr>
            <a:r>
              <a:rPr lang="en-US" sz="2005">
                <a:solidFill>
                  <a:srgbClr val="FFFFFF"/>
                </a:solidFill>
                <a:latin typeface="Poppins Light"/>
                <a:ea typeface="Poppins Light"/>
                <a:cs typeface="Poppins Light"/>
                <a:sym typeface="Poppins Light"/>
              </a:rPr>
              <a:t>Reafirmé mi interés por la investigación aplicada, y lo importante que es la revisión del estado de arte para proyectos de este tipo.</a:t>
            </a:r>
          </a:p>
        </p:txBody>
      </p:sp>
      <p:sp>
        <p:nvSpPr>
          <p:cNvPr id="15" name="TextBox 15"/>
          <p:cNvSpPr txBox="1"/>
          <p:nvPr/>
        </p:nvSpPr>
        <p:spPr>
          <a:xfrm>
            <a:off x="12703021" y="5564617"/>
            <a:ext cx="3037045" cy="4085145"/>
          </a:xfrm>
          <a:prstGeom prst="rect">
            <a:avLst/>
          </a:prstGeom>
        </p:spPr>
        <p:txBody>
          <a:bodyPr lIns="0" tIns="0" rIns="0" bIns="0" rtlCol="0" anchor="t">
            <a:spAutoFit/>
          </a:bodyPr>
          <a:lstStyle/>
          <a:p>
            <a:pPr algn="ctr">
              <a:lnSpc>
                <a:spcPts val="2925"/>
              </a:lnSpc>
            </a:pPr>
            <a:r>
              <a:rPr lang="en-US" sz="1805">
                <a:solidFill>
                  <a:srgbClr val="FFFFFF"/>
                </a:solidFill>
                <a:latin typeface="Poppins Light"/>
                <a:ea typeface="Poppins Light"/>
                <a:cs typeface="Poppins Light"/>
                <a:sym typeface="Poppins Light"/>
              </a:rPr>
              <a:t> Llevar adelante un proyecto de esta envergadura, mientras cursaba dos maestrías, me ayudó a recordar mi capacidad de organización con mi tiempo y prioridades. Hubo que equilibrar carga académica, investigación y hasta vida personal.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a:off x="13315548" y="8986029"/>
            <a:ext cx="6173053" cy="2601942"/>
          </a:xfrm>
          <a:custGeom>
            <a:avLst/>
            <a:gdLst/>
            <a:ahLst/>
            <a:cxnLst/>
            <a:rect l="l" t="t" r="r" b="b"/>
            <a:pathLst>
              <a:path w="6173053" h="2601942">
                <a:moveTo>
                  <a:pt x="0" y="0"/>
                </a:moveTo>
                <a:lnTo>
                  <a:pt x="6173052" y="0"/>
                </a:lnTo>
                <a:lnTo>
                  <a:pt x="6173052" y="2601942"/>
                </a:lnTo>
                <a:lnTo>
                  <a:pt x="0" y="2601942"/>
                </a:lnTo>
                <a:lnTo>
                  <a:pt x="0" y="0"/>
                </a:lnTo>
                <a:close/>
              </a:path>
            </a:pathLst>
          </a:custGeom>
          <a:blipFill>
            <a:blip r:embed="rId2"/>
            <a:stretch>
              <a:fillRect/>
            </a:stretch>
          </a:blipFill>
        </p:spPr>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5" name="Freeform 5"/>
          <p:cNvSpPr/>
          <p:nvPr/>
        </p:nvSpPr>
        <p:spPr>
          <a:xfrm rot="3091052">
            <a:off x="13048963" y="-5984494"/>
            <a:ext cx="11291757" cy="10164688"/>
          </a:xfrm>
          <a:custGeom>
            <a:avLst/>
            <a:gdLst/>
            <a:ahLst/>
            <a:cxnLst/>
            <a:rect l="l" t="t" r="r" b="b"/>
            <a:pathLst>
              <a:path w="11291757" h="10164688">
                <a:moveTo>
                  <a:pt x="0" y="0"/>
                </a:moveTo>
                <a:lnTo>
                  <a:pt x="11291757" y="0"/>
                </a:lnTo>
                <a:lnTo>
                  <a:pt x="11291757" y="10164687"/>
                </a:lnTo>
                <a:lnTo>
                  <a:pt x="0" y="10164687"/>
                </a:lnTo>
                <a:lnTo>
                  <a:pt x="0" y="0"/>
                </a:lnTo>
                <a:close/>
              </a:path>
            </a:pathLst>
          </a:custGeom>
          <a:blipFill>
            <a:blip r:embed="rId3"/>
            <a:stretch>
              <a:fillRect/>
            </a:stretch>
          </a:blipFill>
        </p:spPr>
      </p:sp>
      <p:sp>
        <p:nvSpPr>
          <p:cNvPr id="6" name="Freeform 6"/>
          <p:cNvSpPr/>
          <p:nvPr/>
        </p:nvSpPr>
        <p:spPr>
          <a:xfrm flipH="1">
            <a:off x="9297235" y="1880213"/>
            <a:ext cx="8036625" cy="5957149"/>
          </a:xfrm>
          <a:custGeom>
            <a:avLst/>
            <a:gdLst/>
            <a:ahLst/>
            <a:cxnLst/>
            <a:rect l="l" t="t" r="r" b="b"/>
            <a:pathLst>
              <a:path w="8036625" h="5957149">
                <a:moveTo>
                  <a:pt x="8036625" y="0"/>
                </a:moveTo>
                <a:lnTo>
                  <a:pt x="0" y="0"/>
                </a:lnTo>
                <a:lnTo>
                  <a:pt x="0" y="5957149"/>
                </a:lnTo>
                <a:lnTo>
                  <a:pt x="8036625" y="5957149"/>
                </a:lnTo>
                <a:lnTo>
                  <a:pt x="8036625" y="0"/>
                </a:lnTo>
                <a:close/>
              </a:path>
            </a:pathLst>
          </a:custGeom>
          <a:blipFill>
            <a:blip r:embed="rId4"/>
            <a:stretch>
              <a:fillRect/>
            </a:stretch>
          </a:blipFill>
        </p:spPr>
      </p:sp>
      <p:sp>
        <p:nvSpPr>
          <p:cNvPr id="7" name="Freeform 7"/>
          <p:cNvSpPr/>
          <p:nvPr/>
        </p:nvSpPr>
        <p:spPr>
          <a:xfrm>
            <a:off x="12913547" y="4038286"/>
            <a:ext cx="5781294" cy="8229600"/>
          </a:xfrm>
          <a:custGeom>
            <a:avLst/>
            <a:gdLst/>
            <a:ahLst/>
            <a:cxnLst/>
            <a:rect l="l" t="t" r="r" b="b"/>
            <a:pathLst>
              <a:path w="5781294" h="8229600">
                <a:moveTo>
                  <a:pt x="0" y="0"/>
                </a:moveTo>
                <a:lnTo>
                  <a:pt x="5781294" y="0"/>
                </a:lnTo>
                <a:lnTo>
                  <a:pt x="5781294" y="8229600"/>
                </a:lnTo>
                <a:lnTo>
                  <a:pt x="0" y="8229600"/>
                </a:lnTo>
                <a:lnTo>
                  <a:pt x="0" y="0"/>
                </a:lnTo>
                <a:close/>
              </a:path>
            </a:pathLst>
          </a:custGeom>
          <a:blipFill>
            <a:blip r:embed="rId5"/>
            <a:stretch>
              <a:fillRect/>
            </a:stretch>
          </a:blipFill>
        </p:spPr>
      </p:sp>
      <p:sp>
        <p:nvSpPr>
          <p:cNvPr id="8" name="TextBox 8"/>
          <p:cNvSpPr txBox="1"/>
          <p:nvPr/>
        </p:nvSpPr>
        <p:spPr>
          <a:xfrm>
            <a:off x="1634945" y="3352220"/>
            <a:ext cx="7509055" cy="4334520"/>
          </a:xfrm>
          <a:prstGeom prst="rect">
            <a:avLst/>
          </a:prstGeom>
        </p:spPr>
        <p:txBody>
          <a:bodyPr lIns="0" tIns="0" rIns="0" bIns="0" rtlCol="0" anchor="t">
            <a:spAutoFit/>
          </a:bodyPr>
          <a:lstStyle/>
          <a:p>
            <a:pPr marL="0" lvl="0" indent="0" algn="ctr">
              <a:lnSpc>
                <a:spcPts val="16889"/>
              </a:lnSpc>
              <a:spcBef>
                <a:spcPct val="0"/>
              </a:spcBef>
            </a:pPr>
            <a:r>
              <a:rPr lang="en-US" sz="23458" dirty="0">
                <a:solidFill>
                  <a:schemeClr val="bg1"/>
                </a:solidFill>
                <a:latin typeface="Computer Says No"/>
                <a:ea typeface="Computer Says No"/>
                <a:cs typeface="Computer Says No"/>
                <a:sym typeface="Computer Says No"/>
              </a:rPr>
              <a:t>¡MUCHAS GRACIAS!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2"/>
            <a:stretch>
              <a:fillRect/>
            </a:stretch>
          </a:blipFill>
        </p:spPr>
      </p:sp>
      <p:sp>
        <p:nvSpPr>
          <p:cNvPr id="3" name="TextBox 3"/>
          <p:cNvSpPr txBox="1"/>
          <p:nvPr/>
        </p:nvSpPr>
        <p:spPr>
          <a:xfrm>
            <a:off x="1092965" y="1276350"/>
            <a:ext cx="7450989" cy="1538883"/>
          </a:xfrm>
          <a:prstGeom prst="rect">
            <a:avLst/>
          </a:prstGeom>
        </p:spPr>
        <p:txBody>
          <a:bodyPr lIns="0" tIns="0" rIns="0" bIns="0" rtlCol="0" anchor="t">
            <a:spAutoFit/>
          </a:bodyPr>
          <a:lstStyle/>
          <a:p>
            <a:pPr marL="0" lvl="0" indent="0" algn="ctr">
              <a:lnSpc>
                <a:spcPts val="4013"/>
              </a:lnSpc>
              <a:spcBef>
                <a:spcPct val="0"/>
              </a:spcBef>
            </a:pPr>
            <a:r>
              <a:rPr lang="en-US" sz="5574">
                <a:solidFill>
                  <a:schemeClr val="bg1"/>
                </a:solidFill>
                <a:latin typeface="Computer Says No"/>
                <a:ea typeface="Computer Says No"/>
                <a:cs typeface="Computer Says No"/>
                <a:sym typeface="Computer Says No"/>
              </a:rPr>
              <a:t>¿QUÉ LE MOTIVO A NIVEL PERSONAL A DESARROLLAR EL ESTUDIO PREDICTIVO? </a:t>
            </a:r>
          </a:p>
        </p:txBody>
      </p:sp>
      <p:sp>
        <p:nvSpPr>
          <p:cNvPr id="4" name="TextBox 4"/>
          <p:cNvSpPr txBox="1"/>
          <p:nvPr/>
        </p:nvSpPr>
        <p:spPr>
          <a:xfrm>
            <a:off x="1092965" y="6566134"/>
            <a:ext cx="3081669" cy="1832233"/>
          </a:xfrm>
          <a:prstGeom prst="rect">
            <a:avLst/>
          </a:prstGeom>
        </p:spPr>
        <p:txBody>
          <a:bodyPr lIns="0" tIns="0" rIns="0" bIns="0" rtlCol="0" anchor="t">
            <a:spAutoFit/>
          </a:bodyPr>
          <a:lstStyle/>
          <a:p>
            <a:pPr algn="ctr">
              <a:lnSpc>
                <a:spcPts val="2440"/>
              </a:lnSpc>
            </a:pPr>
            <a:r>
              <a:rPr lang="en-US" sz="1742" b="1" dirty="0" err="1">
                <a:solidFill>
                  <a:srgbClr val="FFFFFF"/>
                </a:solidFill>
                <a:latin typeface="Poppins "/>
                <a:ea typeface="Poppins Medium"/>
                <a:cs typeface="Poppins Medium"/>
                <a:sym typeface="Poppins Medium"/>
              </a:rPr>
              <a:t>Maestría</a:t>
            </a:r>
            <a:r>
              <a:rPr lang="en-US" sz="1742" b="1" dirty="0">
                <a:solidFill>
                  <a:srgbClr val="FFFFFF"/>
                </a:solidFill>
                <a:latin typeface="Poppins "/>
                <a:ea typeface="Poppins Medium"/>
                <a:cs typeface="Poppins Medium"/>
                <a:sym typeface="Poppins Medium"/>
              </a:rPr>
              <a:t> </a:t>
            </a:r>
            <a:r>
              <a:rPr lang="en-US" sz="1742" b="1" dirty="0" err="1">
                <a:solidFill>
                  <a:srgbClr val="FFFFFF"/>
                </a:solidFill>
                <a:latin typeface="Poppins "/>
                <a:ea typeface="Poppins Medium"/>
                <a:cs typeface="Poppins Medium"/>
                <a:sym typeface="Poppins Medium"/>
              </a:rPr>
              <a:t>en</a:t>
            </a:r>
            <a:r>
              <a:rPr lang="en-US" sz="1742" b="1" dirty="0">
                <a:solidFill>
                  <a:srgbClr val="FFFFFF"/>
                </a:solidFill>
                <a:latin typeface="Poppins "/>
                <a:ea typeface="Poppins Medium"/>
                <a:cs typeface="Poppins Medium"/>
                <a:sym typeface="Poppins Medium"/>
              </a:rPr>
              <a:t> </a:t>
            </a:r>
            <a:r>
              <a:rPr lang="en-US" sz="1742" b="1" dirty="0" err="1">
                <a:solidFill>
                  <a:srgbClr val="FFFFFF"/>
                </a:solidFill>
                <a:latin typeface="Poppins "/>
                <a:ea typeface="Poppins Medium"/>
                <a:cs typeface="Poppins Medium"/>
                <a:sym typeface="Poppins Medium"/>
              </a:rPr>
              <a:t>Administración</a:t>
            </a:r>
            <a:r>
              <a:rPr lang="en-US" sz="1742" b="1" dirty="0">
                <a:solidFill>
                  <a:srgbClr val="FFFFFF"/>
                </a:solidFill>
                <a:latin typeface="Poppins "/>
                <a:ea typeface="Poppins Medium"/>
                <a:cs typeface="Poppins Medium"/>
                <a:sym typeface="Poppins Medium"/>
              </a:rPr>
              <a:t> y </a:t>
            </a:r>
            <a:r>
              <a:rPr lang="en-US" sz="1742" b="1" dirty="0" err="1">
                <a:solidFill>
                  <a:srgbClr val="FFFFFF"/>
                </a:solidFill>
                <a:latin typeface="Poppins "/>
                <a:ea typeface="Poppins Medium"/>
                <a:cs typeface="Poppins Medium"/>
                <a:sym typeface="Poppins Medium"/>
              </a:rPr>
              <a:t>Planificación</a:t>
            </a:r>
            <a:r>
              <a:rPr lang="en-US" sz="1742" b="1" dirty="0">
                <a:solidFill>
                  <a:srgbClr val="FFFFFF"/>
                </a:solidFill>
                <a:latin typeface="Poppins "/>
                <a:ea typeface="Poppins Medium"/>
                <a:cs typeface="Poppins Medium"/>
                <a:sym typeface="Poppins Medium"/>
              </a:rPr>
              <a:t> </a:t>
            </a:r>
            <a:r>
              <a:rPr lang="en-US" sz="1742" b="1" dirty="0" err="1">
                <a:solidFill>
                  <a:srgbClr val="FFFFFF"/>
                </a:solidFill>
                <a:latin typeface="Poppins "/>
                <a:ea typeface="Poppins Medium"/>
                <a:cs typeface="Poppins Medium"/>
                <a:sym typeface="Poppins Medium"/>
              </a:rPr>
              <a:t>Educativa</a:t>
            </a:r>
            <a:r>
              <a:rPr lang="en-US" sz="1742" b="1" dirty="0">
                <a:solidFill>
                  <a:srgbClr val="FFFFFF"/>
                </a:solidFill>
                <a:latin typeface="Poppins "/>
                <a:ea typeface="Poppins Medium"/>
                <a:cs typeface="Poppins Medium"/>
                <a:sym typeface="Poppins Medium"/>
              </a:rPr>
              <a:t> con </a:t>
            </a:r>
            <a:r>
              <a:rPr lang="en-US" sz="1742" b="1" dirty="0" err="1">
                <a:solidFill>
                  <a:srgbClr val="FFFFFF"/>
                </a:solidFill>
                <a:latin typeface="Poppins "/>
                <a:ea typeface="Poppins Medium"/>
                <a:cs typeface="Poppins Medium"/>
                <a:sym typeface="Poppins Medium"/>
              </a:rPr>
              <a:t>salida</a:t>
            </a:r>
            <a:r>
              <a:rPr lang="en-US" sz="1742" b="1" dirty="0">
                <a:solidFill>
                  <a:srgbClr val="FFFFFF"/>
                </a:solidFill>
                <a:latin typeface="Poppins "/>
                <a:ea typeface="Poppins Medium"/>
                <a:cs typeface="Poppins Medium"/>
                <a:sym typeface="Poppins Medium"/>
              </a:rPr>
              <a:t> intermedia de </a:t>
            </a:r>
            <a:r>
              <a:rPr lang="en-US" sz="1742" b="1" dirty="0" err="1">
                <a:solidFill>
                  <a:srgbClr val="FFFFFF"/>
                </a:solidFill>
                <a:latin typeface="Poppins "/>
                <a:ea typeface="Poppins Medium"/>
                <a:cs typeface="Poppins Medium"/>
                <a:sym typeface="Poppins Medium"/>
              </a:rPr>
              <a:t>Especialista</a:t>
            </a:r>
            <a:r>
              <a:rPr lang="en-US" sz="1742" b="1" dirty="0">
                <a:solidFill>
                  <a:srgbClr val="FFFFFF"/>
                </a:solidFill>
                <a:latin typeface="Poppins "/>
                <a:ea typeface="Poppins Medium"/>
                <a:cs typeface="Poppins Medium"/>
                <a:sym typeface="Poppins Medium"/>
              </a:rPr>
              <a:t> </a:t>
            </a:r>
            <a:r>
              <a:rPr lang="en-US" sz="1742" b="1" dirty="0" err="1">
                <a:solidFill>
                  <a:srgbClr val="FFFFFF"/>
                </a:solidFill>
                <a:latin typeface="Poppins "/>
                <a:ea typeface="Poppins Medium"/>
                <a:cs typeface="Poppins Medium"/>
                <a:sym typeface="Poppins Medium"/>
              </a:rPr>
              <a:t>en</a:t>
            </a:r>
            <a:r>
              <a:rPr lang="en-US" sz="1742" b="1" dirty="0">
                <a:solidFill>
                  <a:srgbClr val="FFFFFF"/>
                </a:solidFill>
                <a:latin typeface="Poppins "/>
                <a:ea typeface="Poppins Medium"/>
                <a:cs typeface="Poppins Medium"/>
                <a:sym typeface="Poppins Medium"/>
              </a:rPr>
              <a:t> </a:t>
            </a:r>
            <a:r>
              <a:rPr lang="en-US" sz="1742" b="1" dirty="0" err="1">
                <a:solidFill>
                  <a:srgbClr val="FFFFFF"/>
                </a:solidFill>
                <a:latin typeface="Poppins "/>
                <a:ea typeface="Poppins Medium"/>
                <a:cs typeface="Poppins Medium"/>
                <a:sym typeface="Poppins Medium"/>
              </a:rPr>
              <a:t>Docencia</a:t>
            </a:r>
            <a:r>
              <a:rPr lang="en-US" sz="1742" b="1" dirty="0">
                <a:solidFill>
                  <a:srgbClr val="FFFFFF"/>
                </a:solidFill>
                <a:latin typeface="Poppins "/>
                <a:ea typeface="Poppins Medium"/>
                <a:cs typeface="Poppins Medium"/>
                <a:sym typeface="Poppins Medium"/>
              </a:rPr>
              <a:t> Superior </a:t>
            </a:r>
          </a:p>
        </p:txBody>
      </p:sp>
      <p:sp>
        <p:nvSpPr>
          <p:cNvPr id="5" name="Freeform 5"/>
          <p:cNvSpPr/>
          <p:nvPr/>
        </p:nvSpPr>
        <p:spPr>
          <a:xfrm>
            <a:off x="1809144" y="4375740"/>
            <a:ext cx="1378082" cy="1911791"/>
          </a:xfrm>
          <a:custGeom>
            <a:avLst/>
            <a:gdLst/>
            <a:ahLst/>
            <a:cxnLst/>
            <a:rect l="l" t="t" r="r" b="b"/>
            <a:pathLst>
              <a:path w="1378082" h="1911791">
                <a:moveTo>
                  <a:pt x="0" y="0"/>
                </a:moveTo>
                <a:lnTo>
                  <a:pt x="1378082" y="0"/>
                </a:lnTo>
                <a:lnTo>
                  <a:pt x="1378082" y="1911790"/>
                </a:lnTo>
                <a:lnTo>
                  <a:pt x="0" y="1911790"/>
                </a:lnTo>
                <a:lnTo>
                  <a:pt x="0" y="0"/>
                </a:lnTo>
                <a:close/>
              </a:path>
            </a:pathLst>
          </a:custGeom>
          <a:blipFill>
            <a:blip r:embed="rId3"/>
            <a:stretch>
              <a:fillRect/>
            </a:stretch>
          </a:blipFill>
        </p:spPr>
      </p:sp>
      <p:sp>
        <p:nvSpPr>
          <p:cNvPr id="6" name="Freeform 6"/>
          <p:cNvSpPr/>
          <p:nvPr/>
        </p:nvSpPr>
        <p:spPr>
          <a:xfrm>
            <a:off x="6202831" y="3999470"/>
            <a:ext cx="1807568" cy="2288061"/>
          </a:xfrm>
          <a:custGeom>
            <a:avLst/>
            <a:gdLst/>
            <a:ahLst/>
            <a:cxnLst/>
            <a:rect l="l" t="t" r="r" b="b"/>
            <a:pathLst>
              <a:path w="1807568" h="2288061">
                <a:moveTo>
                  <a:pt x="0" y="0"/>
                </a:moveTo>
                <a:lnTo>
                  <a:pt x="1807568" y="0"/>
                </a:lnTo>
                <a:lnTo>
                  <a:pt x="1807568" y="2288060"/>
                </a:lnTo>
                <a:lnTo>
                  <a:pt x="0" y="2288060"/>
                </a:lnTo>
                <a:lnTo>
                  <a:pt x="0" y="0"/>
                </a:lnTo>
                <a:close/>
              </a:path>
            </a:pathLst>
          </a:custGeom>
          <a:blipFill>
            <a:blip r:embed="rId4"/>
            <a:stretch>
              <a:fillRect/>
            </a:stretch>
          </a:blipFill>
        </p:spPr>
      </p:sp>
      <p:sp>
        <p:nvSpPr>
          <p:cNvPr id="7" name="TextBox 7"/>
          <p:cNvSpPr txBox="1"/>
          <p:nvPr/>
        </p:nvSpPr>
        <p:spPr>
          <a:xfrm>
            <a:off x="5565780" y="7030786"/>
            <a:ext cx="3081669" cy="622892"/>
          </a:xfrm>
          <a:prstGeom prst="rect">
            <a:avLst/>
          </a:prstGeom>
        </p:spPr>
        <p:txBody>
          <a:bodyPr lIns="0" tIns="0" rIns="0" bIns="0" rtlCol="0" anchor="t">
            <a:spAutoFit/>
          </a:bodyPr>
          <a:lstStyle/>
          <a:p>
            <a:pPr algn="ctr">
              <a:lnSpc>
                <a:spcPts val="2440"/>
              </a:lnSpc>
            </a:pPr>
            <a:r>
              <a:rPr lang="en-US" sz="1742" b="1" dirty="0" err="1">
                <a:solidFill>
                  <a:srgbClr val="FFFFFF"/>
                </a:solidFill>
                <a:latin typeface="Poppins"/>
                <a:ea typeface="Poppins"/>
                <a:cs typeface="Poppins"/>
                <a:sym typeface="Poppins"/>
              </a:rPr>
              <a:t>Maestría</a:t>
            </a:r>
            <a:r>
              <a:rPr lang="en-US" sz="1742" b="1" dirty="0">
                <a:solidFill>
                  <a:srgbClr val="FFFFFF"/>
                </a:solidFill>
                <a:latin typeface="Poppins"/>
                <a:ea typeface="Poppins"/>
                <a:cs typeface="Poppins"/>
                <a:sym typeface="Poppins"/>
              </a:rPr>
              <a:t> </a:t>
            </a:r>
            <a:r>
              <a:rPr lang="en-US" sz="1742" b="1" dirty="0" err="1">
                <a:solidFill>
                  <a:srgbClr val="FFFFFF"/>
                </a:solidFill>
                <a:latin typeface="Poppins"/>
                <a:ea typeface="Poppins"/>
                <a:cs typeface="Poppins"/>
                <a:sym typeface="Poppins"/>
              </a:rPr>
              <a:t>en</a:t>
            </a:r>
            <a:r>
              <a:rPr lang="en-US" sz="1742" b="1" dirty="0">
                <a:solidFill>
                  <a:srgbClr val="FFFFFF"/>
                </a:solidFill>
                <a:latin typeface="Poppins"/>
                <a:ea typeface="Poppins"/>
                <a:cs typeface="Poppins"/>
                <a:sym typeface="Poppins"/>
              </a:rPr>
              <a:t> </a:t>
            </a:r>
            <a:r>
              <a:rPr lang="en-US" sz="1742" b="1" dirty="0" err="1">
                <a:solidFill>
                  <a:srgbClr val="FFFFFF"/>
                </a:solidFill>
                <a:latin typeface="Poppins"/>
                <a:ea typeface="Poppins"/>
                <a:cs typeface="Poppins"/>
                <a:sym typeface="Poppins"/>
              </a:rPr>
              <a:t>Analítica</a:t>
            </a:r>
            <a:r>
              <a:rPr lang="en-US" sz="1742" b="1" dirty="0">
                <a:solidFill>
                  <a:srgbClr val="FFFFFF"/>
                </a:solidFill>
                <a:latin typeface="Poppins"/>
                <a:ea typeface="Poppins"/>
                <a:cs typeface="Poppins"/>
                <a:sym typeface="Poppins"/>
              </a:rPr>
              <a:t> de </a:t>
            </a:r>
            <a:r>
              <a:rPr lang="en-US" sz="1742" b="1" dirty="0" err="1">
                <a:solidFill>
                  <a:srgbClr val="FFFFFF"/>
                </a:solidFill>
                <a:latin typeface="Poppins"/>
                <a:ea typeface="Poppins"/>
                <a:cs typeface="Poppins"/>
                <a:sym typeface="Poppins"/>
              </a:rPr>
              <a:t>Datos</a:t>
            </a:r>
            <a:endParaRPr lang="en-US" sz="1742" b="1" dirty="0">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83726" y="281966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sp>
        <p:nvSpPr>
          <p:cNvPr id="4" name="Freeform 4"/>
          <p:cNvSpPr/>
          <p:nvPr/>
        </p:nvSpPr>
        <p:spPr>
          <a:xfrm>
            <a:off x="9143999" y="4152901"/>
            <a:ext cx="6613789" cy="839968"/>
          </a:xfrm>
          <a:custGeom>
            <a:avLst/>
            <a:gdLst/>
            <a:ahLst/>
            <a:cxnLst/>
            <a:rect l="l" t="t" r="r" b="b"/>
            <a:pathLst>
              <a:path w="1331884" h="179203">
                <a:moveTo>
                  <a:pt x="0" y="0"/>
                </a:moveTo>
                <a:lnTo>
                  <a:pt x="1331884" y="0"/>
                </a:lnTo>
                <a:lnTo>
                  <a:pt x="1331884"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9296400" y="3815000"/>
            <a:ext cx="6613789" cy="1420366"/>
          </a:xfrm>
          <a:prstGeom prst="rect">
            <a:avLst/>
          </a:prstGeom>
        </p:spPr>
        <p:txBody>
          <a:bodyPr lIns="50800" tIns="50800" rIns="50800" bIns="50800" rtlCol="0" anchor="ctr"/>
          <a:lstStyle/>
          <a:p>
            <a:pPr marL="0" lvl="1" indent="0" algn="l">
              <a:lnSpc>
                <a:spcPts val="4030"/>
              </a:lnSpc>
              <a:spcBef>
                <a:spcPct val="0"/>
              </a:spcBef>
            </a:pPr>
            <a:r>
              <a:rPr lang="en-US" sz="2488" dirty="0" err="1">
                <a:solidFill>
                  <a:srgbClr val="FFFFFF"/>
                </a:solidFill>
                <a:latin typeface="Poppins Light"/>
                <a:ea typeface="Poppins Light"/>
                <a:cs typeface="Poppins Light"/>
                <a:sym typeface="Poppins Light"/>
              </a:rPr>
              <a:t>Repositorio</a:t>
            </a:r>
            <a:r>
              <a:rPr lang="en-US" sz="2488" dirty="0">
                <a:solidFill>
                  <a:srgbClr val="FFFFFF"/>
                </a:solidFill>
                <a:latin typeface="Poppins Light"/>
                <a:ea typeface="Poppins Light"/>
                <a:cs typeface="Poppins Light"/>
                <a:sym typeface="Poppins Light"/>
              </a:rPr>
              <a:t> UCI Machine Learning</a:t>
            </a:r>
          </a:p>
        </p:txBody>
      </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1235254" y="962044"/>
            <a:ext cx="11687715" cy="1308050"/>
          </a:xfrm>
          <a:prstGeom prst="rect">
            <a:avLst/>
          </a:prstGeom>
        </p:spPr>
        <p:txBody>
          <a:bodyPr lIns="0" tIns="0" rIns="0" bIns="0" rtlCol="0" anchor="t">
            <a:spAutoFit/>
          </a:bodyPr>
          <a:lstStyle/>
          <a:p>
            <a:pPr marL="0" lvl="0" indent="0" algn="just">
              <a:lnSpc>
                <a:spcPts val="5105"/>
              </a:lnSpc>
              <a:spcBef>
                <a:spcPct val="0"/>
              </a:spcBef>
            </a:pPr>
            <a:r>
              <a:rPr lang="en-US" sz="7090">
                <a:solidFill>
                  <a:schemeClr val="bg1"/>
                </a:solidFill>
                <a:latin typeface="Computer Says No"/>
                <a:ea typeface="Computer Says No"/>
                <a:cs typeface="Computer Says No"/>
                <a:sym typeface="Computer Says No"/>
              </a:rPr>
              <a:t>¿CÓMO FUE SU EXPERIENCIA BUSCANDO Y SELECCIONANDO LA DATA?</a:t>
            </a:r>
          </a:p>
        </p:txBody>
      </p:sp>
      <p:sp>
        <p:nvSpPr>
          <p:cNvPr id="8" name="TextBox 8"/>
          <p:cNvSpPr txBox="1"/>
          <p:nvPr/>
        </p:nvSpPr>
        <p:spPr>
          <a:xfrm>
            <a:off x="9144000" y="5175275"/>
            <a:ext cx="7847484" cy="1338973"/>
          </a:xfrm>
          <a:prstGeom prst="rect">
            <a:avLst/>
          </a:prstGeom>
        </p:spPr>
        <p:txBody>
          <a:bodyPr lIns="0" tIns="0" rIns="0" bIns="0" rtlCol="0" anchor="t">
            <a:spAutoFit/>
          </a:bodyPr>
          <a:lstStyle/>
          <a:p>
            <a:pPr algn="l">
              <a:lnSpc>
                <a:spcPts val="3617"/>
              </a:lnSpc>
            </a:pPr>
            <a:r>
              <a:rPr lang="en-US" sz="2232">
                <a:solidFill>
                  <a:srgbClr val="FFFFFF"/>
                </a:solidFill>
                <a:latin typeface="Poppins Light"/>
                <a:ea typeface="Poppins Light"/>
                <a:cs typeface="Poppins Light"/>
                <a:sym typeface="Poppins Light"/>
              </a:rPr>
              <a:t>El acceso a datos sensibles de estudiantes es complejo por temas de privacidad y tiempo. Por ello, opté por buscar fuentes de datos públicas y de confianza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sp>
      <p:sp>
        <p:nvSpPr>
          <p:cNvPr id="8" name="TextBox 8"/>
          <p:cNvSpPr txBox="1"/>
          <p:nvPr/>
        </p:nvSpPr>
        <p:spPr>
          <a:xfrm>
            <a:off x="7987053" y="1246884"/>
            <a:ext cx="9272247" cy="1282402"/>
          </a:xfrm>
          <a:prstGeom prst="rect">
            <a:avLst/>
          </a:prstGeom>
        </p:spPr>
        <p:txBody>
          <a:bodyPr lIns="0" tIns="0" rIns="0" bIns="0" rtlCol="0" anchor="t">
            <a:spAutoFit/>
          </a:bodyPr>
          <a:lstStyle/>
          <a:p>
            <a:pPr marL="0" lvl="0" indent="0" algn="l">
              <a:lnSpc>
                <a:spcPts val="5037"/>
              </a:lnSpc>
              <a:spcBef>
                <a:spcPct val="0"/>
              </a:spcBef>
            </a:pPr>
            <a:r>
              <a:rPr lang="en-US" sz="6996" dirty="0">
                <a:solidFill>
                  <a:schemeClr val="bg1"/>
                </a:solidFill>
                <a:latin typeface="Computer Says No"/>
                <a:ea typeface="Computer Says No"/>
                <a:cs typeface="Computer Says No"/>
                <a:sym typeface="Computer Says No"/>
              </a:rPr>
              <a:t>¿QUÉ LECCIONES APRENDÍ AL HACER EL ANÁLISIS DESCRIPTIVO?</a:t>
            </a:r>
          </a:p>
        </p:txBody>
      </p:sp>
      <p:sp>
        <p:nvSpPr>
          <p:cNvPr id="9" name="TextBox 9"/>
          <p:cNvSpPr txBox="1"/>
          <p:nvPr/>
        </p:nvSpPr>
        <p:spPr>
          <a:xfrm>
            <a:off x="8970991" y="3889375"/>
            <a:ext cx="8288309" cy="2972314"/>
          </a:xfrm>
          <a:prstGeom prst="rect">
            <a:avLst/>
          </a:prstGeom>
        </p:spPr>
        <p:txBody>
          <a:bodyPr lIns="0" tIns="0" rIns="0" bIns="0" rtlCol="0" anchor="t">
            <a:spAutoFit/>
          </a:bodyPr>
          <a:lstStyle/>
          <a:p>
            <a:pPr marL="454077" lvl="1" indent="-227039" algn="l">
              <a:lnSpc>
                <a:spcPts val="3407"/>
              </a:lnSpc>
              <a:buFont typeface="Arial"/>
              <a:buChar char="•"/>
            </a:pPr>
            <a:r>
              <a:rPr lang="en-US" sz="2103">
                <a:solidFill>
                  <a:srgbClr val="FFFFFF"/>
                </a:solidFill>
                <a:latin typeface="Poppins Light"/>
                <a:ea typeface="Poppins Light"/>
                <a:cs typeface="Poppins Light"/>
                <a:sym typeface="Poppins Light"/>
              </a:rPr>
              <a:t>Confirmé la importancia de “conocer” tus datos a fondo antes de intentar predecir nada.</a:t>
            </a:r>
          </a:p>
          <a:p>
            <a:pPr marL="454077" lvl="1" indent="-227039" algn="l">
              <a:lnSpc>
                <a:spcPts val="3407"/>
              </a:lnSpc>
              <a:buFont typeface="Arial"/>
              <a:buChar char="•"/>
            </a:pPr>
            <a:r>
              <a:rPr lang="en-US" sz="2103">
                <a:solidFill>
                  <a:srgbClr val="FFFFFF"/>
                </a:solidFill>
                <a:latin typeface="Poppins Light"/>
                <a:ea typeface="Poppins Light"/>
                <a:cs typeface="Poppins Light"/>
                <a:sym typeface="Poppins Light"/>
              </a:rPr>
              <a:t>Elegir las herramientas estadísticas adecuadas. Dado que la mayoría de las variables eran categóricas u ordinales, tuve que adaptar mi enfoque.</a:t>
            </a:r>
          </a:p>
          <a:p>
            <a:pPr marL="454077" lvl="1" indent="-227039" algn="l">
              <a:lnSpc>
                <a:spcPts val="3407"/>
              </a:lnSpc>
              <a:buFont typeface="Arial"/>
              <a:buChar char="•"/>
            </a:pPr>
            <a:r>
              <a:rPr lang="en-US" sz="2103">
                <a:solidFill>
                  <a:srgbClr val="FFFFFF"/>
                </a:solidFill>
                <a:latin typeface="Poppins Light"/>
                <a:ea typeface="Poppins Light"/>
                <a:cs typeface="Poppins Light"/>
                <a:sym typeface="Poppins Light"/>
              </a:rPr>
              <a:t>Emplear pruebas no paramétricas nuevas en Python.</a:t>
            </a:r>
          </a:p>
          <a:p>
            <a:pPr marL="454077" lvl="1" indent="-227039" algn="l">
              <a:lnSpc>
                <a:spcPts val="3407"/>
              </a:lnSpc>
              <a:buFont typeface="Arial"/>
              <a:buChar char="•"/>
            </a:pPr>
            <a:r>
              <a:rPr lang="en-US" sz="2103">
                <a:solidFill>
                  <a:srgbClr val="FFFFFF"/>
                </a:solidFill>
                <a:latin typeface="Poppins Light"/>
                <a:ea typeface="Poppins Light"/>
                <a:cs typeface="Poppins Light"/>
                <a:sym typeface="Poppins Light"/>
              </a:rPr>
              <a:t>No hay atajos.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561939" y="914779"/>
            <a:ext cx="11708553" cy="1923604"/>
          </a:xfrm>
          <a:prstGeom prst="rect">
            <a:avLst/>
          </a:prstGeom>
        </p:spPr>
        <p:txBody>
          <a:bodyPr lIns="0" tIns="0" rIns="0" bIns="0" rtlCol="0" anchor="t">
            <a:spAutoFit/>
          </a:bodyPr>
          <a:lstStyle/>
          <a:p>
            <a:pPr marL="0" lvl="0" indent="0" algn="ctr">
              <a:lnSpc>
                <a:spcPts val="4969"/>
              </a:lnSpc>
              <a:spcBef>
                <a:spcPct val="0"/>
              </a:spcBef>
            </a:pPr>
            <a:r>
              <a:rPr lang="en-US" sz="6901" dirty="0">
                <a:solidFill>
                  <a:schemeClr val="bg1"/>
                </a:solidFill>
                <a:latin typeface="Computer Says No"/>
                <a:ea typeface="Computer Says No"/>
                <a:cs typeface="Computer Says No"/>
                <a:sym typeface="Computer Says No"/>
              </a:rPr>
              <a:t>¿QUÉ PASOS REALICÉ PARA HACER EL ANÁLISIS DE LOS DATOS TANTO DESCRIPTIVO COMO PREDICTIVO?</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04</a:t>
            </a:r>
          </a:p>
        </p:txBody>
      </p:sp>
      <p:sp>
        <p:nvSpPr>
          <p:cNvPr id="14" name="TextBox 14"/>
          <p:cNvSpPr txBox="1"/>
          <p:nvPr/>
        </p:nvSpPr>
        <p:spPr>
          <a:xfrm>
            <a:off x="13432252" y="5940374"/>
            <a:ext cx="3121512" cy="1252639"/>
          </a:xfrm>
          <a:prstGeom prst="rect">
            <a:avLst/>
          </a:prstGeom>
        </p:spPr>
        <p:txBody>
          <a:bodyPr lIns="0" tIns="0" rIns="0" bIns="0" rtlCol="0" anchor="t">
            <a:spAutoFit/>
          </a:bodyPr>
          <a:lstStyle/>
          <a:p>
            <a:pPr algn="ctr">
              <a:lnSpc>
                <a:spcPts val="3323"/>
              </a:lnSpc>
            </a:pPr>
            <a:r>
              <a:rPr lang="en-US" sz="2051" b="1">
                <a:solidFill>
                  <a:srgbClr val="FFFFFF"/>
                </a:solidFill>
                <a:latin typeface="Poppins Bold"/>
                <a:ea typeface="Poppins Bold"/>
                <a:cs typeface="Poppins Bold"/>
                <a:sym typeface="Poppins Bold"/>
              </a:rPr>
              <a:t>Análisis inferencial (pruebas estadísticas).</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sp>
      <p:sp>
        <p:nvSpPr>
          <p:cNvPr id="16" name="TextBox 16"/>
          <p:cNvSpPr txBox="1"/>
          <p:nvPr/>
        </p:nvSpPr>
        <p:spPr>
          <a:xfrm>
            <a:off x="9653071" y="5940374"/>
            <a:ext cx="3121512" cy="833539"/>
          </a:xfrm>
          <a:prstGeom prst="rect">
            <a:avLst/>
          </a:prstGeom>
        </p:spPr>
        <p:txBody>
          <a:bodyPr lIns="0" tIns="0" rIns="0" bIns="0" rtlCol="0" anchor="t">
            <a:spAutoFit/>
          </a:bodyPr>
          <a:lstStyle/>
          <a:p>
            <a:pPr algn="ctr">
              <a:lnSpc>
                <a:spcPts val="3323"/>
              </a:lnSpc>
            </a:pPr>
            <a:r>
              <a:rPr lang="en-US" sz="2051" b="1">
                <a:solidFill>
                  <a:srgbClr val="FFFFFF"/>
                </a:solidFill>
                <a:latin typeface="Poppins Bold"/>
                <a:ea typeface="Poppins Bold"/>
                <a:cs typeface="Poppins Bold"/>
                <a:sym typeface="Poppins Bold"/>
              </a:rPr>
              <a:t>Análisis descriptivo exploratorio.</a:t>
            </a:r>
          </a:p>
        </p:txBody>
      </p:sp>
      <p:sp>
        <p:nvSpPr>
          <p:cNvPr id="17" name="TextBox 17"/>
          <p:cNvSpPr txBox="1"/>
          <p:nvPr/>
        </p:nvSpPr>
        <p:spPr>
          <a:xfrm>
            <a:off x="5874334" y="5940374"/>
            <a:ext cx="3121512" cy="1671739"/>
          </a:xfrm>
          <a:prstGeom prst="rect">
            <a:avLst/>
          </a:prstGeom>
        </p:spPr>
        <p:txBody>
          <a:bodyPr lIns="0" tIns="0" rIns="0" bIns="0" rtlCol="0" anchor="t">
            <a:spAutoFit/>
          </a:bodyPr>
          <a:lstStyle/>
          <a:p>
            <a:pPr algn="ctr">
              <a:lnSpc>
                <a:spcPts val="3323"/>
              </a:lnSpc>
            </a:pPr>
            <a:r>
              <a:rPr lang="en-US" sz="2051" b="1">
                <a:solidFill>
                  <a:srgbClr val="FFFFFF"/>
                </a:solidFill>
                <a:latin typeface="Poppins Bold"/>
                <a:ea typeface="Poppins Bold"/>
                <a:cs typeface="Poppins Bold"/>
                <a:sym typeface="Poppins Bold"/>
              </a:rPr>
              <a:t>Preprocesamiento y limpieza: Tuve que recodificar la variable objetivo.</a:t>
            </a: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2095597" y="5940374"/>
            <a:ext cx="3121512" cy="1252639"/>
          </a:xfrm>
          <a:prstGeom prst="rect">
            <a:avLst/>
          </a:prstGeom>
        </p:spPr>
        <p:txBody>
          <a:bodyPr lIns="0" tIns="0" rIns="0" bIns="0" rtlCol="0" anchor="t">
            <a:spAutoFit/>
          </a:bodyPr>
          <a:lstStyle/>
          <a:p>
            <a:pPr algn="ctr">
              <a:lnSpc>
                <a:spcPts val="3323"/>
              </a:lnSpc>
            </a:pPr>
            <a:r>
              <a:rPr lang="en-US" sz="2051" b="1">
                <a:solidFill>
                  <a:srgbClr val="FFFFFF"/>
                </a:solidFill>
                <a:latin typeface="Poppins Bold"/>
                <a:ea typeface="Poppins Bold"/>
                <a:cs typeface="Poppins Bold"/>
                <a:sym typeface="Poppins Bold"/>
              </a:rPr>
              <a:t>Recolección y comprensión de los datos.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TextBox 5"/>
          <p:cNvSpPr txBox="1"/>
          <p:nvPr/>
        </p:nvSpPr>
        <p:spPr>
          <a:xfrm>
            <a:off x="561939" y="914779"/>
            <a:ext cx="11708553" cy="1923604"/>
          </a:xfrm>
          <a:prstGeom prst="rect">
            <a:avLst/>
          </a:prstGeom>
        </p:spPr>
        <p:txBody>
          <a:bodyPr lIns="0" tIns="0" rIns="0" bIns="0" rtlCol="0" anchor="t">
            <a:spAutoFit/>
          </a:bodyPr>
          <a:lstStyle/>
          <a:p>
            <a:pPr marL="0" lvl="0" indent="0" algn="ctr">
              <a:lnSpc>
                <a:spcPts val="4969"/>
              </a:lnSpc>
              <a:spcBef>
                <a:spcPct val="0"/>
              </a:spcBef>
            </a:pPr>
            <a:r>
              <a:rPr lang="en-US" sz="6901" dirty="0">
                <a:solidFill>
                  <a:schemeClr val="bg1"/>
                </a:solidFill>
                <a:latin typeface="Computer Says No"/>
                <a:ea typeface="Computer Says No"/>
                <a:cs typeface="Computer Says No"/>
                <a:sym typeface="Computer Says No"/>
              </a:rPr>
              <a:t>¿QUÉ PASOS REALICÉ PARA HACER EL ANÁLISIS DE LOS DATOS TANTO DESCRIPTIVO COMO PREDICTIVO?</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05</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06</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07</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ea typeface="Computer Says No"/>
                <a:cs typeface="Computer Says No"/>
                <a:sym typeface="Computer Says No"/>
              </a:rPr>
              <a:t>08</a:t>
            </a:r>
          </a:p>
        </p:txBody>
      </p:sp>
      <p:sp>
        <p:nvSpPr>
          <p:cNvPr id="14" name="TextBox 14"/>
          <p:cNvSpPr txBox="1"/>
          <p:nvPr/>
        </p:nvSpPr>
        <p:spPr>
          <a:xfrm>
            <a:off x="13432252" y="5940374"/>
            <a:ext cx="3121512" cy="1252639"/>
          </a:xfrm>
          <a:prstGeom prst="rect">
            <a:avLst/>
          </a:prstGeom>
        </p:spPr>
        <p:txBody>
          <a:bodyPr lIns="0" tIns="0" rIns="0" bIns="0" rtlCol="0" anchor="t">
            <a:spAutoFit/>
          </a:bodyPr>
          <a:lstStyle/>
          <a:p>
            <a:pPr algn="ctr">
              <a:lnSpc>
                <a:spcPts val="3323"/>
              </a:lnSpc>
            </a:pPr>
            <a:r>
              <a:rPr lang="en-US" sz="2051" b="1">
                <a:solidFill>
                  <a:srgbClr val="FFFFFF"/>
                </a:solidFill>
                <a:latin typeface="Poppins Bold"/>
                <a:ea typeface="Poppins Bold"/>
                <a:cs typeface="Poppins Bold"/>
                <a:sym typeface="Poppins Bold"/>
              </a:rPr>
              <a:t>Interpretación de resultados y conclusiones.</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sp>
      <p:sp>
        <p:nvSpPr>
          <p:cNvPr id="16" name="TextBox 16"/>
          <p:cNvSpPr txBox="1"/>
          <p:nvPr/>
        </p:nvSpPr>
        <p:spPr>
          <a:xfrm>
            <a:off x="9653071" y="5940374"/>
            <a:ext cx="3121512" cy="1252639"/>
          </a:xfrm>
          <a:prstGeom prst="rect">
            <a:avLst/>
          </a:prstGeom>
        </p:spPr>
        <p:txBody>
          <a:bodyPr lIns="0" tIns="0" rIns="0" bIns="0" rtlCol="0" anchor="t">
            <a:spAutoFit/>
          </a:bodyPr>
          <a:lstStyle/>
          <a:p>
            <a:pPr algn="ctr">
              <a:lnSpc>
                <a:spcPts val="3323"/>
              </a:lnSpc>
            </a:pPr>
            <a:r>
              <a:rPr lang="en-US" sz="2051" b="1">
                <a:solidFill>
                  <a:srgbClr val="FFFFFF"/>
                </a:solidFill>
                <a:latin typeface="Poppins Bold"/>
                <a:ea typeface="Poppins Bold"/>
                <a:cs typeface="Poppins Bold"/>
                <a:sym typeface="Poppins Bold"/>
              </a:rPr>
              <a:t>Evaluación y comparación de modelos.</a:t>
            </a:r>
          </a:p>
        </p:txBody>
      </p:sp>
      <p:sp>
        <p:nvSpPr>
          <p:cNvPr id="17" name="TextBox 17"/>
          <p:cNvSpPr txBox="1"/>
          <p:nvPr/>
        </p:nvSpPr>
        <p:spPr>
          <a:xfrm>
            <a:off x="5874334" y="5940374"/>
            <a:ext cx="3121512" cy="833539"/>
          </a:xfrm>
          <a:prstGeom prst="rect">
            <a:avLst/>
          </a:prstGeom>
        </p:spPr>
        <p:txBody>
          <a:bodyPr lIns="0" tIns="0" rIns="0" bIns="0" rtlCol="0" anchor="t">
            <a:spAutoFit/>
          </a:bodyPr>
          <a:lstStyle/>
          <a:p>
            <a:pPr algn="ctr">
              <a:lnSpc>
                <a:spcPts val="3323"/>
              </a:lnSpc>
            </a:pPr>
            <a:r>
              <a:rPr lang="en-US" sz="2051" b="1">
                <a:solidFill>
                  <a:srgbClr val="FFFFFF"/>
                </a:solidFill>
                <a:latin typeface="Poppins Bold"/>
                <a:ea typeface="Poppins Bold"/>
                <a:cs typeface="Poppins Bold"/>
                <a:sym typeface="Poppins Bold"/>
              </a:rPr>
              <a:t>Entrenamiento de modelos predictivos.</a:t>
            </a: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sp>
      <p:sp>
        <p:nvSpPr>
          <p:cNvPr id="20" name="TextBox 20"/>
          <p:cNvSpPr txBox="1"/>
          <p:nvPr/>
        </p:nvSpPr>
        <p:spPr>
          <a:xfrm>
            <a:off x="2095597" y="5940374"/>
            <a:ext cx="3121512" cy="1252639"/>
          </a:xfrm>
          <a:prstGeom prst="rect">
            <a:avLst/>
          </a:prstGeom>
        </p:spPr>
        <p:txBody>
          <a:bodyPr lIns="0" tIns="0" rIns="0" bIns="0" rtlCol="0" anchor="t">
            <a:spAutoFit/>
          </a:bodyPr>
          <a:lstStyle/>
          <a:p>
            <a:pPr algn="ctr">
              <a:lnSpc>
                <a:spcPts val="3323"/>
              </a:lnSpc>
            </a:pPr>
            <a:r>
              <a:rPr lang="en-US" sz="2051" b="1">
                <a:solidFill>
                  <a:srgbClr val="FFFFFF"/>
                </a:solidFill>
                <a:latin typeface="Poppins Bold"/>
                <a:ea typeface="Poppins Bold"/>
                <a:cs typeface="Poppins Bold"/>
                <a:sym typeface="Poppins Bold"/>
              </a:rPr>
              <a:t>Selección de variables y preparación final del conjunto de datos.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1978749" y="2222502"/>
            <a:ext cx="13870499" cy="884858"/>
          </a:xfrm>
          <a:prstGeom prst="rect">
            <a:avLst/>
          </a:prstGeom>
        </p:spPr>
        <p:txBody>
          <a:bodyPr lIns="0" tIns="0" rIns="0" bIns="0" rtlCol="0" anchor="t">
            <a:spAutoFit/>
          </a:bodyPr>
          <a:lstStyle/>
          <a:p>
            <a:pPr marL="0" lvl="0" indent="0" algn="ctr">
              <a:lnSpc>
                <a:spcPts val="6903"/>
              </a:lnSpc>
              <a:spcBef>
                <a:spcPct val="0"/>
              </a:spcBef>
            </a:pPr>
            <a:r>
              <a:rPr lang="en-US" sz="9588" dirty="0">
                <a:solidFill>
                  <a:schemeClr val="bg1"/>
                </a:solidFill>
                <a:latin typeface="Computer Says No"/>
                <a:ea typeface="Computer Says No"/>
                <a:cs typeface="Computer Says No"/>
                <a:sym typeface="Computer Says No"/>
              </a:rPr>
              <a:t>¿QUÉ DESCUBRÍ DE LA INVESTIGACIÓN? </a:t>
            </a:r>
          </a:p>
        </p:txBody>
      </p:sp>
      <p:sp>
        <p:nvSpPr>
          <p:cNvPr id="7" name="TextBox 7"/>
          <p:cNvSpPr txBox="1"/>
          <p:nvPr/>
        </p:nvSpPr>
        <p:spPr>
          <a:xfrm>
            <a:off x="4742828" y="3784357"/>
            <a:ext cx="10469841" cy="1340946"/>
          </a:xfrm>
          <a:prstGeom prst="rect">
            <a:avLst/>
          </a:prstGeom>
        </p:spPr>
        <p:txBody>
          <a:bodyPr lIns="0" tIns="0" rIns="0" bIns="0" rtlCol="0" anchor="t">
            <a:spAutoFit/>
          </a:bodyPr>
          <a:lstStyle/>
          <a:p>
            <a:pPr marL="471059" lvl="1" indent="-235530" algn="l">
              <a:lnSpc>
                <a:spcPts val="3534"/>
              </a:lnSpc>
              <a:buFont typeface="Arial"/>
              <a:buChar char="•"/>
            </a:pPr>
            <a:r>
              <a:rPr lang="en-US" sz="2181">
                <a:solidFill>
                  <a:srgbClr val="FFFFFF"/>
                </a:solidFill>
                <a:latin typeface="Poppins Light"/>
                <a:ea typeface="Poppins Light"/>
                <a:cs typeface="Poppins Light"/>
                <a:sym typeface="Poppins Light"/>
              </a:rPr>
              <a:t>En términos de resultados, descubrí que efectivamente es viable predecir el desempeño de un estudiante con un grado aceptable de precisión usando información personal, familiar y académica</a:t>
            </a:r>
          </a:p>
        </p:txBody>
      </p:sp>
      <p:sp>
        <p:nvSpPr>
          <p:cNvPr id="8" name="TextBox 8"/>
          <p:cNvSpPr txBox="1"/>
          <p:nvPr/>
        </p:nvSpPr>
        <p:spPr>
          <a:xfrm>
            <a:off x="4742828" y="6193228"/>
            <a:ext cx="10469841" cy="1788621"/>
          </a:xfrm>
          <a:prstGeom prst="rect">
            <a:avLst/>
          </a:prstGeom>
        </p:spPr>
        <p:txBody>
          <a:bodyPr lIns="0" tIns="0" rIns="0" bIns="0" rtlCol="0" anchor="t">
            <a:spAutoFit/>
          </a:bodyPr>
          <a:lstStyle/>
          <a:p>
            <a:pPr marL="471059" lvl="1" indent="-235530" algn="l">
              <a:lnSpc>
                <a:spcPts val="3534"/>
              </a:lnSpc>
              <a:buFont typeface="Arial"/>
              <a:buChar char="•"/>
            </a:pPr>
            <a:r>
              <a:rPr lang="en-US" sz="2181">
                <a:solidFill>
                  <a:srgbClr val="FFFFFF"/>
                </a:solidFill>
                <a:latin typeface="Poppins Light"/>
                <a:ea typeface="Poppins Light"/>
                <a:cs typeface="Poppins Light"/>
                <a:sym typeface="Poppins Light"/>
              </a:rPr>
              <a:t>También descubrí la importancia de la autoexpectativa y la motivación: la variable de expectativa de GPA al graduarse resultó relacionada, indicando que aquellos estudiantes que aspiran a notas más altas suelen esforzarse más y logran mejores resultados</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812498" y="388356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793937" y="662541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1978749" y="2222502"/>
            <a:ext cx="13870499" cy="884858"/>
          </a:xfrm>
          <a:prstGeom prst="rect">
            <a:avLst/>
          </a:prstGeom>
        </p:spPr>
        <p:txBody>
          <a:bodyPr lIns="0" tIns="0" rIns="0" bIns="0" rtlCol="0" anchor="t">
            <a:spAutoFit/>
          </a:bodyPr>
          <a:lstStyle/>
          <a:p>
            <a:pPr marL="0" lvl="0" indent="0" algn="ctr">
              <a:lnSpc>
                <a:spcPts val="6903"/>
              </a:lnSpc>
              <a:spcBef>
                <a:spcPct val="0"/>
              </a:spcBef>
            </a:pPr>
            <a:r>
              <a:rPr lang="en-US" sz="9588" dirty="0">
                <a:solidFill>
                  <a:schemeClr val="bg1"/>
                </a:solidFill>
                <a:latin typeface="Computer Says No"/>
                <a:ea typeface="Computer Says No"/>
                <a:cs typeface="Computer Says No"/>
                <a:sym typeface="Computer Says No"/>
              </a:rPr>
              <a:t>¿QUÉ DESCUBRÍ DE LA INVESTIGACIÓN? </a:t>
            </a:r>
          </a:p>
        </p:txBody>
      </p:sp>
      <p:sp>
        <p:nvSpPr>
          <p:cNvPr id="7" name="TextBox 7"/>
          <p:cNvSpPr txBox="1"/>
          <p:nvPr/>
        </p:nvSpPr>
        <p:spPr>
          <a:xfrm>
            <a:off x="4742828" y="3784357"/>
            <a:ext cx="10469841" cy="1340946"/>
          </a:xfrm>
          <a:prstGeom prst="rect">
            <a:avLst/>
          </a:prstGeom>
        </p:spPr>
        <p:txBody>
          <a:bodyPr lIns="0" tIns="0" rIns="0" bIns="0" rtlCol="0" anchor="t">
            <a:spAutoFit/>
          </a:bodyPr>
          <a:lstStyle/>
          <a:p>
            <a:pPr marL="471059" lvl="1" indent="-235530" algn="l">
              <a:lnSpc>
                <a:spcPts val="3534"/>
              </a:lnSpc>
              <a:buFont typeface="Arial"/>
              <a:buChar char="•"/>
            </a:pPr>
            <a:r>
              <a:rPr lang="en-US" sz="2181">
                <a:solidFill>
                  <a:srgbClr val="FFFFFF"/>
                </a:solidFill>
                <a:latin typeface="Poppins Light"/>
                <a:ea typeface="Poppins Light"/>
                <a:cs typeface="Poppins Light"/>
                <a:sym typeface="Poppins Light"/>
              </a:rPr>
              <a:t>Otro hallazgo notable fue el papel del entorno socio-familiar: en mi análisis, el nivel educativo de la madre apareció ligado al éxito académico del estudiante. Esto sugiere que el apoyo y contexto familiar.</a:t>
            </a:r>
          </a:p>
        </p:txBody>
      </p:sp>
      <p:sp>
        <p:nvSpPr>
          <p:cNvPr id="8" name="TextBox 8"/>
          <p:cNvSpPr txBox="1"/>
          <p:nvPr/>
        </p:nvSpPr>
        <p:spPr>
          <a:xfrm>
            <a:off x="4742828" y="6193228"/>
            <a:ext cx="10469841" cy="893271"/>
          </a:xfrm>
          <a:prstGeom prst="rect">
            <a:avLst/>
          </a:prstGeom>
        </p:spPr>
        <p:txBody>
          <a:bodyPr lIns="0" tIns="0" rIns="0" bIns="0" rtlCol="0" anchor="t">
            <a:spAutoFit/>
          </a:bodyPr>
          <a:lstStyle/>
          <a:p>
            <a:pPr marL="471059" lvl="1" indent="-235530" algn="l">
              <a:lnSpc>
                <a:spcPts val="3534"/>
              </a:lnSpc>
              <a:buFont typeface="Arial"/>
              <a:buChar char="•"/>
            </a:pPr>
            <a:r>
              <a:rPr lang="en-US" sz="2181">
                <a:solidFill>
                  <a:srgbClr val="FFFFFF"/>
                </a:solidFill>
                <a:latin typeface="Poppins Light"/>
                <a:ea typeface="Poppins Light"/>
                <a:cs typeface="Poppins Light"/>
                <a:sym typeface="Poppins Light"/>
              </a:rPr>
              <a:t>Además de los resultados cuantitativos, descubrí que la unión de la pedagogía con la ciencia de datos es poderosa.</a:t>
            </a:r>
          </a:p>
        </p:txBody>
      </p:sp>
      <p:sp>
        <p:nvSpPr>
          <p:cNvPr id="9" name="AutoShape 9"/>
          <p:cNvSpPr/>
          <p:nvPr/>
        </p:nvSpPr>
        <p:spPr>
          <a:xfrm flipV="1">
            <a:off x="4412617" y="5774369"/>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758907" y="386248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03</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868447" y="663986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ea typeface="Computer Says No"/>
                <a:cs typeface="Computer Says No"/>
                <a:sym typeface="Computer Says No"/>
              </a:rPr>
              <a:t>04</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8437211" y="3537844"/>
            <a:ext cx="8223524" cy="5602036"/>
          </a:xfrm>
          <a:prstGeom prst="rect">
            <a:avLst/>
          </a:prstGeom>
        </p:spPr>
        <p:txBody>
          <a:bodyPr lIns="0" tIns="0" rIns="0" bIns="0" rtlCol="0" anchor="t">
            <a:spAutoFit/>
          </a:bodyPr>
          <a:lstStyle/>
          <a:p>
            <a:pPr algn="l">
              <a:lnSpc>
                <a:spcPts val="3729"/>
              </a:lnSpc>
            </a:pPr>
            <a:r>
              <a:rPr lang="en-US" sz="2301">
                <a:solidFill>
                  <a:srgbClr val="FFFFFF"/>
                </a:solidFill>
                <a:latin typeface="Poppins Light"/>
                <a:ea typeface="Poppins Light"/>
                <a:cs typeface="Poppins Light"/>
                <a:sym typeface="Poppins Light"/>
              </a:rPr>
              <a:t>En primer lugar, ampliaría el alcance de los datos. Si bien la base de datos que utilicé fue muy útil, ahora reconozco que incluir más variables relevantes podría enriquecer el modelo. Por ejemplo, me di cuenta de que faltaron datos sobre motivación, asistencia a clase, uso de recursos digitales, estado emocional u otros factores cualitativos que influyen en el rendimiento.</a:t>
            </a:r>
          </a:p>
          <a:p>
            <a:pPr algn="l">
              <a:lnSpc>
                <a:spcPts val="3729"/>
              </a:lnSpc>
            </a:pPr>
            <a:endParaRPr lang="en-US" sz="2301">
              <a:solidFill>
                <a:srgbClr val="FFFFFF"/>
              </a:solidFill>
              <a:latin typeface="Poppins Light"/>
              <a:ea typeface="Poppins Light"/>
              <a:cs typeface="Poppins Light"/>
              <a:sym typeface="Poppins Light"/>
            </a:endParaRPr>
          </a:p>
          <a:p>
            <a:pPr algn="l">
              <a:lnSpc>
                <a:spcPts val="3729"/>
              </a:lnSpc>
            </a:pPr>
            <a:r>
              <a:rPr lang="en-US" sz="2301">
                <a:solidFill>
                  <a:srgbClr val="FFFFFF"/>
                </a:solidFill>
                <a:latin typeface="Poppins Light"/>
                <a:ea typeface="Poppins Light"/>
                <a:cs typeface="Poppins Light"/>
                <a:sym typeface="Poppins Light"/>
              </a:rPr>
              <a:t>Con más datos (más estudiantes, quizá de distintas generaciones o facultades) podría entrenar modelos más robustos y experimentar con algoritmos avanzados. </a:t>
            </a:r>
          </a:p>
        </p:txBody>
      </p:sp>
      <p:sp>
        <p:nvSpPr>
          <p:cNvPr id="5" name="Freeform 5"/>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Freeform 6"/>
          <p:cNvSpPr/>
          <p:nvPr/>
        </p:nvSpPr>
        <p:spPr>
          <a:xfrm>
            <a:off x="10723671" y="-35558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TextBox 7"/>
          <p:cNvSpPr txBox="1"/>
          <p:nvPr/>
        </p:nvSpPr>
        <p:spPr>
          <a:xfrm>
            <a:off x="8437211" y="1674623"/>
            <a:ext cx="8438000" cy="1179810"/>
          </a:xfrm>
          <a:prstGeom prst="rect">
            <a:avLst/>
          </a:prstGeom>
        </p:spPr>
        <p:txBody>
          <a:bodyPr lIns="0" tIns="0" rIns="0" bIns="0" rtlCol="0" anchor="t">
            <a:spAutoFit/>
          </a:bodyPr>
          <a:lstStyle/>
          <a:p>
            <a:pPr marL="0" lvl="0" indent="0" algn="l">
              <a:lnSpc>
                <a:spcPts val="4615"/>
              </a:lnSpc>
              <a:spcBef>
                <a:spcPct val="0"/>
              </a:spcBef>
            </a:pPr>
            <a:r>
              <a:rPr lang="en-US" sz="6411" dirty="0">
                <a:solidFill>
                  <a:schemeClr val="bg1"/>
                </a:solidFill>
                <a:latin typeface="Computer Says No"/>
                <a:ea typeface="Computer Says No"/>
                <a:cs typeface="Computer Says No"/>
                <a:sym typeface="Computer Says No"/>
              </a:rPr>
              <a:t>SI HICIERA ESTE ESTUDIO DE NUEVO, ¿QUÉ HARÍA MEJOR?</a:t>
            </a:r>
          </a:p>
        </p:txBody>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622</Words>
  <Application>Microsoft Office PowerPoint</Application>
  <PresentationFormat>Personalizado</PresentationFormat>
  <Paragraphs>58</Paragraphs>
  <Slides>11</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11</vt:i4>
      </vt:variant>
    </vt:vector>
  </HeadingPairs>
  <TitlesOfParts>
    <vt:vector size="19" baseType="lpstr">
      <vt:lpstr>Computer Says No</vt:lpstr>
      <vt:lpstr>Poppins Light</vt:lpstr>
      <vt:lpstr>Poppins</vt:lpstr>
      <vt:lpstr>Poppins </vt:lpstr>
      <vt:lpstr>Poppins Bold</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 Proyecto Final MP</dc:title>
  <cp:lastModifiedBy>ROLANDO MORA</cp:lastModifiedBy>
  <cp:revision>2</cp:revision>
  <dcterms:created xsi:type="dcterms:W3CDTF">2006-08-16T00:00:00Z</dcterms:created>
  <dcterms:modified xsi:type="dcterms:W3CDTF">2025-07-24T02:18:55Z</dcterms:modified>
  <dc:identifier>DAGt_X5I1hM</dc:identifier>
</cp:coreProperties>
</file>